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9" r:id="rId4"/>
    <p:sldId id="261" r:id="rId5"/>
    <p:sldId id="258" r:id="rId6"/>
    <p:sldId id="263" r:id="rId7"/>
    <p:sldId id="262" r:id="rId8"/>
  </p:sldIdLst>
  <p:sldSz cx="12192000" cy="6858000"/>
  <p:notesSz cx="6858000" cy="9144000"/>
  <p:embeddedFontLst>
    <p:embeddedFont>
      <p:font typeface="Calibri" pitchFamily="34" charset="0"/>
      <p:regular r:id="rId10"/>
      <p:bold r:id="rId11"/>
      <p:italic r:id="rId12"/>
      <p:boldItalic r:id="rId13"/>
    </p:embeddedFont>
    <p:embeddedFont>
      <p:font typeface="Corbel"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GTAhqtXoe5djA61kVPDinYjjut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7" y="-36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F3864"/>
              </a:solidFill>
              <a:latin typeface="Calibri"/>
              <a:ea typeface="Calibri"/>
              <a:cs typeface="Calibri"/>
              <a:sym typeface="Calibri"/>
            </a:endParaRPr>
          </a:p>
        </p:txBody>
      </p:sp>
      <p:sp>
        <p:nvSpPr>
          <p:cNvPr id="85" name="Google Shape;85;p1"/>
          <p:cNvSpPr/>
          <p:nvPr/>
        </p:nvSpPr>
        <p:spPr>
          <a:xfrm>
            <a:off x="713064" y="29990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t="22264"/>
          <a:stretch/>
        </p:blipFill>
        <p:spPr>
          <a:xfrm>
            <a:off x="880152" y="365492"/>
            <a:ext cx="1988883" cy="2121375"/>
          </a:xfrm>
          <a:prstGeom prst="rect">
            <a:avLst/>
          </a:prstGeom>
          <a:noFill/>
          <a:ln>
            <a:noFill/>
          </a:ln>
        </p:spPr>
      </p:pic>
      <p:pic>
        <p:nvPicPr>
          <p:cNvPr id="87" name="Google Shape;87;p1"/>
          <p:cNvPicPr preferRelativeResize="0"/>
          <p:nvPr/>
        </p:nvPicPr>
        <p:blipFill rotWithShape="1">
          <a:blip r:embed="rId4">
            <a:alphaModFix/>
          </a:blip>
          <a:srcRect/>
          <a:stretch/>
        </p:blipFill>
        <p:spPr>
          <a:xfrm>
            <a:off x="10163305" y="6123963"/>
            <a:ext cx="1653259" cy="509346"/>
          </a:xfrm>
          <a:prstGeom prst="rect">
            <a:avLst/>
          </a:prstGeom>
          <a:noFill/>
          <a:ln>
            <a:noFill/>
          </a:ln>
        </p:spPr>
      </p:pic>
      <p:sp>
        <p:nvSpPr>
          <p:cNvPr id="88" name="Google Shape;88;p1"/>
          <p:cNvSpPr txBox="1"/>
          <p:nvPr/>
        </p:nvSpPr>
        <p:spPr>
          <a:xfrm>
            <a:off x="2400649" y="3648117"/>
            <a:ext cx="882267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3600" b="0" i="0" u="none" strike="noStrike" cap="none" dirty="0" smtClean="0">
                <a:solidFill>
                  <a:schemeClr val="dk1"/>
                </a:solidFill>
                <a:latin typeface="Calibri"/>
                <a:ea typeface="Calibri"/>
                <a:cs typeface="Calibri"/>
                <a:sym typeface="Calibri"/>
              </a:rPr>
              <a:t>Understanding the concepts</a:t>
            </a:r>
            <a:endParaRPr sz="3600" b="0" i="0" u="none" strike="noStrike" cap="none" dirty="0">
              <a:solidFill>
                <a:schemeClr val="dk1"/>
              </a:solidFill>
              <a:latin typeface="Calibri"/>
              <a:ea typeface="Calibri"/>
              <a:cs typeface="Calibri"/>
              <a:sym typeface="Calibri"/>
            </a:endParaRPr>
          </a:p>
        </p:txBody>
      </p:sp>
      <p:sp>
        <p:nvSpPr>
          <p:cNvPr id="89" name="Google Shape;89;p1"/>
          <p:cNvSpPr txBox="1"/>
          <p:nvPr/>
        </p:nvSpPr>
        <p:spPr>
          <a:xfrm>
            <a:off x="2307329" y="2605827"/>
            <a:ext cx="8915992" cy="646290"/>
          </a:xfrm>
          <a:prstGeom prst="rect">
            <a:avLst/>
          </a:prstGeom>
          <a:noFill/>
          <a:ln>
            <a:noFill/>
          </a:ln>
        </p:spPr>
        <p:txBody>
          <a:bodyPr spcFirstLastPara="1" wrap="square" lIns="91425" tIns="45700" rIns="91425" bIns="45700" anchor="t" anchorCtr="0">
            <a:spAutoFit/>
          </a:bodyPr>
          <a:lstStyle/>
          <a:p>
            <a:pPr lvl="0" algn="ctr"/>
            <a:r>
              <a:rPr lang="lv-LV" sz="3600" b="1" dirty="0" smtClean="0"/>
              <a:t>Luminosity – Energy Output of the Star</a:t>
            </a:r>
            <a:endParaRPr sz="1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713064" y="34787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872454" y="520117"/>
            <a:ext cx="2008895" cy="2008895"/>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rgbClr val="1F3864"/>
              </a:solidFill>
              <a:latin typeface="Calibri"/>
              <a:ea typeface="Calibri"/>
              <a:cs typeface="Calibri"/>
              <a:sym typeface="Calibri"/>
            </a:endParaRPr>
          </a:p>
        </p:txBody>
      </p:sp>
      <p:sp>
        <p:nvSpPr>
          <p:cNvPr id="97" name="Google Shape;97;p2"/>
          <p:cNvSpPr txBox="1"/>
          <p:nvPr/>
        </p:nvSpPr>
        <p:spPr>
          <a:xfrm>
            <a:off x="407368" y="1267935"/>
            <a:ext cx="3096345"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100" b="0" i="0" u="none" strike="noStrike" cap="none" dirty="0" smtClean="0">
                <a:solidFill>
                  <a:schemeClr val="lt1"/>
                </a:solidFill>
                <a:latin typeface="Calibri"/>
                <a:ea typeface="Calibri"/>
                <a:cs typeface="Calibri"/>
                <a:sym typeface="Calibri"/>
              </a:rPr>
              <a:t>Apparent magnitude</a:t>
            </a:r>
            <a:endParaRPr lang="en-GB" sz="2100" b="0" i="0" u="none" strike="noStrike" cap="none" dirty="0">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a:stretch/>
        </p:blipFill>
        <p:spPr>
          <a:xfrm>
            <a:off x="10163305" y="6123963"/>
            <a:ext cx="1653259" cy="509346"/>
          </a:xfrm>
          <a:prstGeom prst="rect">
            <a:avLst/>
          </a:prstGeom>
          <a:noFill/>
          <a:ln>
            <a:noFill/>
          </a:ln>
        </p:spPr>
      </p:pic>
      <p:pic>
        <p:nvPicPr>
          <p:cNvPr id="99" name="Google Shape;99;p2"/>
          <p:cNvPicPr preferRelativeResize="0"/>
          <p:nvPr/>
        </p:nvPicPr>
        <p:blipFill rotWithShape="1">
          <a:blip r:embed="rId4">
            <a:alphaModFix/>
          </a:blip>
          <a:srcRect t="22264"/>
          <a:stretch/>
        </p:blipFill>
        <p:spPr>
          <a:xfrm>
            <a:off x="9743888" y="6154957"/>
            <a:ext cx="419417" cy="447357"/>
          </a:xfrm>
          <a:prstGeom prst="rect">
            <a:avLst/>
          </a:prstGeom>
          <a:noFill/>
          <a:ln>
            <a:noFill/>
          </a:ln>
        </p:spPr>
      </p:pic>
      <p:sp>
        <p:nvSpPr>
          <p:cNvPr id="100" name="Google Shape;100;p2"/>
          <p:cNvSpPr txBox="1"/>
          <p:nvPr/>
        </p:nvSpPr>
        <p:spPr>
          <a:xfrm>
            <a:off x="839416" y="2924944"/>
            <a:ext cx="6120680" cy="2862282"/>
          </a:xfrm>
          <a:prstGeom prst="rect">
            <a:avLst/>
          </a:prstGeom>
          <a:noFill/>
          <a:ln>
            <a:noFill/>
          </a:ln>
        </p:spPr>
        <p:txBody>
          <a:bodyPr spcFirstLastPara="1" wrap="square" lIns="91425" tIns="45700" rIns="91425" bIns="45700" anchor="t" anchorCtr="0">
            <a:spAutoFit/>
          </a:bodyPr>
          <a:lstStyle/>
          <a:p>
            <a:pPr marL="62864" lvl="0"/>
            <a:r>
              <a:rPr lang="en-GB" sz="2000" b="1" dirty="0" smtClean="0">
                <a:latin typeface="Corbel" pitchFamily="34" charset="0"/>
              </a:rPr>
              <a:t>Apparent magnitude</a:t>
            </a:r>
            <a:r>
              <a:rPr lang="en-GB" sz="2000" dirty="0" smtClean="0">
                <a:latin typeface="Corbel" pitchFamily="34" charset="0"/>
              </a:rPr>
              <a:t> (</a:t>
            </a:r>
            <a:r>
              <a:rPr lang="en-GB" sz="2000" baseline="30000" dirty="0" smtClean="0">
                <a:latin typeface="Corbel" pitchFamily="34" charset="0"/>
              </a:rPr>
              <a:t>m</a:t>
            </a:r>
            <a:r>
              <a:rPr lang="en-GB" sz="2000" dirty="0" smtClean="0">
                <a:latin typeface="Corbel" pitchFamily="34" charset="0"/>
              </a:rPr>
              <a:t>) is a measure of the brightness of a star or other astronomical object observed from the Earth. The magnitude scale is reverse, the brighter an object is, the lower its magnitude. For example, a star of magnitude 1</a:t>
            </a:r>
            <a:r>
              <a:rPr lang="en-GB" sz="2000" baseline="30000" dirty="0" smtClean="0">
                <a:latin typeface="Corbel" pitchFamily="34" charset="0"/>
              </a:rPr>
              <a:t>m</a:t>
            </a:r>
            <a:r>
              <a:rPr lang="en-GB" sz="2000" dirty="0" smtClean="0">
                <a:latin typeface="Corbel" pitchFamily="34" charset="0"/>
              </a:rPr>
              <a:t> is brighter than a star of magnitude 2</a:t>
            </a:r>
            <a:r>
              <a:rPr lang="en-GB" sz="2000" baseline="30000" dirty="0" smtClean="0">
                <a:latin typeface="Corbel" pitchFamily="34" charset="0"/>
              </a:rPr>
              <a:t>m</a:t>
            </a:r>
            <a:r>
              <a:rPr lang="en-GB" sz="2000" dirty="0" smtClean="0">
                <a:latin typeface="Corbel" pitchFamily="34" charset="0"/>
              </a:rPr>
              <a:t>. The brightest stars have apparent magnitudes of about 0</a:t>
            </a:r>
            <a:r>
              <a:rPr lang="en-GB" sz="2000" baseline="30000" dirty="0" smtClean="0">
                <a:latin typeface="Corbel" pitchFamily="34" charset="0"/>
              </a:rPr>
              <a:t>m</a:t>
            </a:r>
            <a:r>
              <a:rPr lang="en-GB" sz="2000" dirty="0" smtClean="0">
                <a:latin typeface="Corbel" pitchFamily="34" charset="0"/>
              </a:rPr>
              <a:t>. The faintest stars visible with the naked eye have apparent magnitudes of about +6</a:t>
            </a:r>
            <a:r>
              <a:rPr lang="en-GB" sz="2000" baseline="30000" dirty="0" smtClean="0">
                <a:latin typeface="Corbel" pitchFamily="34" charset="0"/>
              </a:rPr>
              <a:t>m</a:t>
            </a:r>
            <a:r>
              <a:rPr lang="en-GB" sz="2000" dirty="0" smtClean="0">
                <a:latin typeface="Corbel" pitchFamily="34" charset="0"/>
              </a:rPr>
              <a:t>.</a:t>
            </a:r>
            <a:r>
              <a:rPr lang="lv-LV" sz="2000" dirty="0" smtClean="0">
                <a:latin typeface="Corbel" pitchFamily="34" charset="0"/>
              </a:rPr>
              <a:t> </a:t>
            </a:r>
            <a:r>
              <a:rPr lang="lv-LV" sz="2000" b="1" i="0" u="none" strike="noStrike" cap="none" dirty="0" smtClean="0">
                <a:solidFill>
                  <a:schemeClr val="accent1"/>
                </a:solidFill>
                <a:latin typeface="Corbel" pitchFamily="34" charset="0"/>
                <a:ea typeface="Corbel"/>
                <a:cs typeface="Corbel"/>
                <a:sym typeface="Corbel"/>
              </a:rPr>
              <a:t>Can you see the star of </a:t>
            </a:r>
            <a:r>
              <a:rPr lang="lv-LV" sz="2000" b="1" dirty="0" smtClean="0">
                <a:solidFill>
                  <a:schemeClr val="accent1"/>
                </a:solidFill>
                <a:latin typeface="Corbel" pitchFamily="34" charset="0"/>
                <a:ea typeface="Corbel"/>
                <a:cs typeface="Corbel"/>
                <a:sym typeface="Corbel"/>
              </a:rPr>
              <a:t>the magnitude 8</a:t>
            </a:r>
            <a:r>
              <a:rPr lang="lv-LV" sz="2000" b="1" baseline="30000" dirty="0" smtClean="0">
                <a:solidFill>
                  <a:schemeClr val="accent1"/>
                </a:solidFill>
                <a:latin typeface="Corbel" pitchFamily="34" charset="0"/>
                <a:ea typeface="Corbel"/>
                <a:cs typeface="Corbel"/>
                <a:sym typeface="Corbel"/>
              </a:rPr>
              <a:t>m</a:t>
            </a:r>
            <a:r>
              <a:rPr lang="lv-LV" sz="2000" b="1" dirty="0" smtClean="0">
                <a:solidFill>
                  <a:schemeClr val="accent1"/>
                </a:solidFill>
                <a:latin typeface="Corbel" pitchFamily="34" charset="0"/>
                <a:ea typeface="Corbel"/>
                <a:cs typeface="Corbel"/>
                <a:sym typeface="Corbel"/>
              </a:rPr>
              <a:t> with the </a:t>
            </a:r>
            <a:r>
              <a:rPr lang="lv-LV" sz="2000" b="1" i="0" u="none" strike="noStrike" cap="none" dirty="0" smtClean="0">
                <a:solidFill>
                  <a:schemeClr val="accent1"/>
                </a:solidFill>
                <a:latin typeface="Corbel" pitchFamily="34" charset="0"/>
                <a:ea typeface="Corbel"/>
                <a:cs typeface="Corbel"/>
                <a:sym typeface="Corbel"/>
              </a:rPr>
              <a:t>naked eye?</a:t>
            </a:r>
            <a:endParaRPr lang="en-GB" b="1" dirty="0">
              <a:solidFill>
                <a:schemeClr val="accent1"/>
              </a:solidFill>
              <a:latin typeface="Corbel" pitchFamily="34" charset="0"/>
            </a:endParaRPr>
          </a:p>
        </p:txBody>
      </p:sp>
      <p:sp>
        <p:nvSpPr>
          <p:cNvPr id="102" name="Google Shape;102;p2"/>
          <p:cNvSpPr txBox="1"/>
          <p:nvPr/>
        </p:nvSpPr>
        <p:spPr>
          <a:xfrm>
            <a:off x="7680176" y="5877272"/>
            <a:ext cx="3456384" cy="261570"/>
          </a:xfrm>
          <a:prstGeom prst="rect">
            <a:avLst/>
          </a:prstGeom>
          <a:noFill/>
          <a:ln>
            <a:noFill/>
          </a:ln>
        </p:spPr>
        <p:txBody>
          <a:bodyPr spcFirstLastPara="1" wrap="square" lIns="91425" tIns="45700" rIns="91425" bIns="45700" anchor="t" anchorCtr="0">
            <a:spAutoFit/>
          </a:bodyPr>
          <a:lstStyle/>
          <a:p>
            <a:pPr lvl="0"/>
            <a:r>
              <a:rPr lang="en-GB" sz="1100" b="0" i="0" u="none" strike="noStrike" cap="none" dirty="0" smtClean="0">
                <a:solidFill>
                  <a:schemeClr val="dk1"/>
                </a:solidFill>
                <a:latin typeface="Corbel"/>
                <a:ea typeface="Corbel"/>
                <a:cs typeface="Corbel"/>
                <a:sym typeface="Corbel"/>
              </a:rPr>
              <a:t>Credit: </a:t>
            </a:r>
            <a:r>
              <a:rPr lang="en-GB" sz="1100" dirty="0" err="1" smtClean="0"/>
              <a:t>GCSEastronomy</a:t>
            </a:r>
            <a:endParaRPr lang="en-GB" dirty="0"/>
          </a:p>
        </p:txBody>
      </p:sp>
      <p:pic>
        <p:nvPicPr>
          <p:cNvPr id="12" name="Picture 11" descr="apparent-magnitude-GCSEastronomy-e1490181989712.jpg"/>
          <p:cNvPicPr>
            <a:picLocks noChangeAspect="1"/>
          </p:cNvPicPr>
          <p:nvPr/>
        </p:nvPicPr>
        <p:blipFill>
          <a:blip r:embed="rId5"/>
          <a:stretch>
            <a:fillRect/>
          </a:stretch>
        </p:blipFill>
        <p:spPr>
          <a:xfrm>
            <a:off x="7680176" y="2492896"/>
            <a:ext cx="3816424" cy="33402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p:nvPr/>
        </p:nvSpPr>
        <p:spPr>
          <a:xfrm>
            <a:off x="713064" y="34787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4"/>
          <p:cNvSpPr/>
          <p:nvPr/>
        </p:nvSpPr>
        <p:spPr>
          <a:xfrm>
            <a:off x="872454" y="520117"/>
            <a:ext cx="2008895" cy="2008895"/>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F3864"/>
              </a:solidFill>
              <a:latin typeface="Calibri"/>
              <a:ea typeface="Calibri"/>
              <a:cs typeface="Calibri"/>
              <a:sym typeface="Calibri"/>
            </a:endParaRPr>
          </a:p>
        </p:txBody>
      </p:sp>
      <p:sp>
        <p:nvSpPr>
          <p:cNvPr id="123" name="Google Shape;123;p4"/>
          <p:cNvSpPr txBox="1"/>
          <p:nvPr/>
        </p:nvSpPr>
        <p:spPr>
          <a:xfrm>
            <a:off x="551384" y="1267935"/>
            <a:ext cx="2736304"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100" dirty="0" smtClean="0">
                <a:solidFill>
                  <a:schemeClr val="lt1"/>
                </a:solidFill>
                <a:latin typeface="Calibri"/>
                <a:ea typeface="Calibri"/>
                <a:cs typeface="Calibri"/>
                <a:sym typeface="Calibri"/>
              </a:rPr>
              <a:t>Distance is important!</a:t>
            </a:r>
            <a:endParaRPr sz="2100" dirty="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10163305" y="6123963"/>
            <a:ext cx="1653259" cy="509346"/>
          </a:xfrm>
          <a:prstGeom prst="rect">
            <a:avLst/>
          </a:prstGeom>
          <a:noFill/>
          <a:ln>
            <a:noFill/>
          </a:ln>
        </p:spPr>
      </p:pic>
      <p:pic>
        <p:nvPicPr>
          <p:cNvPr id="125" name="Google Shape;125;p4"/>
          <p:cNvPicPr preferRelativeResize="0"/>
          <p:nvPr/>
        </p:nvPicPr>
        <p:blipFill rotWithShape="1">
          <a:blip r:embed="rId4">
            <a:alphaModFix/>
          </a:blip>
          <a:srcRect t="22264"/>
          <a:stretch/>
        </p:blipFill>
        <p:spPr>
          <a:xfrm>
            <a:off x="9743888" y="6154957"/>
            <a:ext cx="419417" cy="447357"/>
          </a:xfrm>
          <a:prstGeom prst="rect">
            <a:avLst/>
          </a:prstGeom>
          <a:noFill/>
          <a:ln>
            <a:noFill/>
          </a:ln>
        </p:spPr>
      </p:pic>
      <p:sp>
        <p:nvSpPr>
          <p:cNvPr id="126" name="Google Shape;126;p4"/>
          <p:cNvSpPr txBox="1"/>
          <p:nvPr/>
        </p:nvSpPr>
        <p:spPr>
          <a:xfrm>
            <a:off x="623392" y="3068960"/>
            <a:ext cx="4723780" cy="2554505"/>
          </a:xfrm>
          <a:prstGeom prst="rect">
            <a:avLst/>
          </a:prstGeom>
          <a:noFill/>
          <a:ln>
            <a:noFill/>
          </a:ln>
        </p:spPr>
        <p:txBody>
          <a:bodyPr spcFirstLastPara="1" wrap="square" lIns="91425" tIns="45700" rIns="91425" bIns="45700" anchor="t" anchorCtr="0">
            <a:spAutoFit/>
          </a:bodyPr>
          <a:lstStyle/>
          <a:p>
            <a:pPr lvl="0"/>
            <a:r>
              <a:rPr lang="en-GB" sz="2000" dirty="0" smtClean="0">
                <a:latin typeface="Corbel" pitchFamily="34" charset="0"/>
              </a:rPr>
              <a:t>By knowing the apparent magnitude alone you cannot determinate the luminosity of the star (real energy output) because the distances to the stars are different.</a:t>
            </a:r>
            <a:r>
              <a:rPr lang="en-GB" sz="2000" b="1" dirty="0" smtClean="0">
                <a:latin typeface="Corbel" pitchFamily="34" charset="0"/>
              </a:rPr>
              <a:t> </a:t>
            </a:r>
            <a:r>
              <a:rPr lang="en-GB" sz="2000" dirty="0" smtClean="0">
                <a:latin typeface="Corbel" pitchFamily="34" charset="0"/>
              </a:rPr>
              <a:t>Nearby star Sirius (distance 9 light years) looks brighter than the far away star </a:t>
            </a:r>
            <a:r>
              <a:rPr lang="en-GB" sz="2000" dirty="0" err="1" smtClean="0">
                <a:latin typeface="Corbel" pitchFamily="34" charset="0"/>
              </a:rPr>
              <a:t>Deneb</a:t>
            </a:r>
            <a:r>
              <a:rPr lang="en-GB" sz="2000" dirty="0" smtClean="0">
                <a:latin typeface="Corbel" pitchFamily="34" charset="0"/>
              </a:rPr>
              <a:t> (distance 2600 light years).</a:t>
            </a:r>
            <a:endParaRPr lang="lv-LV" sz="2000" dirty="0" smtClean="0">
              <a:latin typeface="Corbel" pitchFamily="34" charset="0"/>
            </a:endParaRPr>
          </a:p>
          <a:p>
            <a:pPr lvl="0"/>
            <a:r>
              <a:rPr lang="lv-LV" sz="2000" dirty="0" smtClean="0">
                <a:solidFill>
                  <a:schemeClr val="accent1"/>
                </a:solidFill>
                <a:latin typeface="Corbel" pitchFamily="34" charset="0"/>
              </a:rPr>
              <a:t>Picture not to scale!</a:t>
            </a:r>
            <a:endParaRPr lang="en-GB" sz="2000" b="1" dirty="0">
              <a:solidFill>
                <a:schemeClr val="accent1"/>
              </a:solidFill>
              <a:latin typeface="Corbel" pitchFamily="34" charset="0"/>
            </a:endParaRPr>
          </a:p>
        </p:txBody>
      </p:sp>
      <p:sp>
        <p:nvSpPr>
          <p:cNvPr id="128" name="Google Shape;128;p4"/>
          <p:cNvSpPr txBox="1"/>
          <p:nvPr/>
        </p:nvSpPr>
        <p:spPr>
          <a:xfrm>
            <a:off x="6023992" y="5877272"/>
            <a:ext cx="1584176" cy="261570"/>
          </a:xfrm>
          <a:prstGeom prst="rect">
            <a:avLst/>
          </a:prstGeom>
          <a:noFill/>
          <a:ln>
            <a:noFill/>
          </a:ln>
        </p:spPr>
        <p:txBody>
          <a:bodyPr spcFirstLastPara="1" wrap="square" lIns="91425" tIns="45700" rIns="91425" bIns="45700" anchor="t" anchorCtr="0">
            <a:spAutoFit/>
          </a:bodyPr>
          <a:lstStyle/>
          <a:p>
            <a:r>
              <a:rPr lang="lv-LV" sz="1100" dirty="0" smtClean="0">
                <a:solidFill>
                  <a:schemeClr val="dk1"/>
                </a:solidFill>
                <a:latin typeface="Corbel"/>
                <a:ea typeface="Corbel"/>
                <a:cs typeface="Corbel"/>
                <a:sym typeface="Corbel"/>
              </a:rPr>
              <a:t>Public domain image</a:t>
            </a:r>
            <a:endParaRPr dirty="0"/>
          </a:p>
        </p:txBody>
      </p:sp>
      <p:sp>
        <p:nvSpPr>
          <p:cNvPr id="18" name="TextBox 17"/>
          <p:cNvSpPr txBox="1"/>
          <p:nvPr/>
        </p:nvSpPr>
        <p:spPr>
          <a:xfrm>
            <a:off x="4295800" y="476672"/>
            <a:ext cx="504056" cy="461665"/>
          </a:xfrm>
          <a:prstGeom prst="rect">
            <a:avLst/>
          </a:prstGeom>
          <a:noFill/>
        </p:spPr>
        <p:txBody>
          <a:bodyPr wrap="square" rtlCol="0">
            <a:spAutoFit/>
          </a:bodyPr>
          <a:lstStyle/>
          <a:p>
            <a:r>
              <a:rPr lang="lv-LV" sz="2400" b="1" dirty="0" smtClean="0">
                <a:solidFill>
                  <a:schemeClr val="bg1"/>
                </a:solidFill>
              </a:rPr>
              <a:t>1</a:t>
            </a:r>
            <a:endParaRPr lang="lv-LV" sz="2400" b="1" dirty="0">
              <a:solidFill>
                <a:schemeClr val="bg1"/>
              </a:solidFill>
            </a:endParaRPr>
          </a:p>
        </p:txBody>
      </p:sp>
      <p:sp>
        <p:nvSpPr>
          <p:cNvPr id="25" name="TextBox 24"/>
          <p:cNvSpPr txBox="1"/>
          <p:nvPr/>
        </p:nvSpPr>
        <p:spPr>
          <a:xfrm>
            <a:off x="6960096" y="404664"/>
            <a:ext cx="504056" cy="523220"/>
          </a:xfrm>
          <a:prstGeom prst="rect">
            <a:avLst/>
          </a:prstGeom>
          <a:noFill/>
        </p:spPr>
        <p:txBody>
          <a:bodyPr wrap="square" rtlCol="0">
            <a:spAutoFit/>
          </a:bodyPr>
          <a:lstStyle/>
          <a:p>
            <a:r>
              <a:rPr lang="lv-LV" sz="2800" b="1" dirty="0" smtClean="0">
                <a:solidFill>
                  <a:schemeClr val="bg1"/>
                </a:solidFill>
              </a:rPr>
              <a:t>2</a:t>
            </a:r>
            <a:endParaRPr lang="lv-LV" sz="2800" b="1" dirty="0">
              <a:solidFill>
                <a:schemeClr val="bg1"/>
              </a:solidFill>
            </a:endParaRPr>
          </a:p>
        </p:txBody>
      </p:sp>
      <p:sp>
        <p:nvSpPr>
          <p:cNvPr id="26" name="TextBox 25"/>
          <p:cNvSpPr txBox="1"/>
          <p:nvPr/>
        </p:nvSpPr>
        <p:spPr>
          <a:xfrm>
            <a:off x="9624392" y="404664"/>
            <a:ext cx="504056" cy="523220"/>
          </a:xfrm>
          <a:prstGeom prst="rect">
            <a:avLst/>
          </a:prstGeom>
          <a:noFill/>
        </p:spPr>
        <p:txBody>
          <a:bodyPr wrap="square" rtlCol="0">
            <a:spAutoFit/>
          </a:bodyPr>
          <a:lstStyle/>
          <a:p>
            <a:r>
              <a:rPr lang="lv-LV" sz="2800" b="1" dirty="0" smtClean="0">
                <a:solidFill>
                  <a:schemeClr val="bg1"/>
                </a:solidFill>
              </a:rPr>
              <a:t>3</a:t>
            </a:r>
            <a:endParaRPr lang="lv-LV" sz="2800" b="1" dirty="0">
              <a:solidFill>
                <a:schemeClr val="bg1"/>
              </a:solidFill>
            </a:endParaRPr>
          </a:p>
        </p:txBody>
      </p:sp>
      <p:sp>
        <p:nvSpPr>
          <p:cNvPr id="29" name="TextBox 28"/>
          <p:cNvSpPr txBox="1"/>
          <p:nvPr/>
        </p:nvSpPr>
        <p:spPr>
          <a:xfrm>
            <a:off x="7032104" y="3284984"/>
            <a:ext cx="504056" cy="523220"/>
          </a:xfrm>
          <a:prstGeom prst="rect">
            <a:avLst/>
          </a:prstGeom>
          <a:noFill/>
        </p:spPr>
        <p:txBody>
          <a:bodyPr wrap="square" rtlCol="0">
            <a:spAutoFit/>
          </a:bodyPr>
          <a:lstStyle/>
          <a:p>
            <a:r>
              <a:rPr lang="lv-LV" sz="2800" b="1" dirty="0" smtClean="0">
                <a:solidFill>
                  <a:schemeClr val="bg1"/>
                </a:solidFill>
              </a:rPr>
              <a:t>6</a:t>
            </a:r>
            <a:endParaRPr lang="lv-LV" sz="2800" b="1" dirty="0">
              <a:solidFill>
                <a:schemeClr val="bg1"/>
              </a:solidFill>
            </a:endParaRPr>
          </a:p>
        </p:txBody>
      </p:sp>
      <p:sp>
        <p:nvSpPr>
          <p:cNvPr id="30" name="TextBox 29"/>
          <p:cNvSpPr txBox="1"/>
          <p:nvPr/>
        </p:nvSpPr>
        <p:spPr>
          <a:xfrm>
            <a:off x="9768408" y="3284984"/>
            <a:ext cx="504056" cy="523220"/>
          </a:xfrm>
          <a:prstGeom prst="rect">
            <a:avLst/>
          </a:prstGeom>
          <a:noFill/>
        </p:spPr>
        <p:txBody>
          <a:bodyPr wrap="square" rtlCol="0">
            <a:spAutoFit/>
          </a:bodyPr>
          <a:lstStyle/>
          <a:p>
            <a:r>
              <a:rPr lang="lv-LV" sz="2800" b="1" dirty="0" smtClean="0">
                <a:solidFill>
                  <a:schemeClr val="bg1"/>
                </a:solidFill>
              </a:rPr>
              <a:t>7</a:t>
            </a:r>
            <a:endParaRPr lang="lv-LV" sz="2800" b="1" dirty="0">
              <a:solidFill>
                <a:schemeClr val="bg1"/>
              </a:solidFill>
            </a:endParaRPr>
          </a:p>
        </p:txBody>
      </p:sp>
      <p:pic>
        <p:nvPicPr>
          <p:cNvPr id="24" name="Picture 23" descr="figura1.png"/>
          <p:cNvPicPr>
            <a:picLocks noChangeAspect="1"/>
          </p:cNvPicPr>
          <p:nvPr/>
        </p:nvPicPr>
        <p:blipFill>
          <a:blip r:embed="rId5"/>
          <a:stretch>
            <a:fillRect/>
          </a:stretch>
        </p:blipFill>
        <p:spPr>
          <a:xfrm>
            <a:off x="5591944" y="3097785"/>
            <a:ext cx="6192688" cy="276578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713064" y="34787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872454" y="520117"/>
            <a:ext cx="2008895" cy="2008895"/>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rgbClr val="1F3864"/>
              </a:solidFill>
              <a:latin typeface="Calibri"/>
              <a:ea typeface="Calibri"/>
              <a:cs typeface="Calibri"/>
              <a:sym typeface="Calibri"/>
            </a:endParaRPr>
          </a:p>
        </p:txBody>
      </p:sp>
      <p:sp>
        <p:nvSpPr>
          <p:cNvPr id="97" name="Google Shape;97;p2"/>
          <p:cNvSpPr txBox="1"/>
          <p:nvPr/>
        </p:nvSpPr>
        <p:spPr>
          <a:xfrm>
            <a:off x="551385" y="1267935"/>
            <a:ext cx="2736304"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100" b="0" i="0" u="none" strike="noStrike" cap="none" dirty="0" smtClean="0">
                <a:solidFill>
                  <a:schemeClr val="lt1"/>
                </a:solidFill>
                <a:latin typeface="Calibri"/>
                <a:ea typeface="Calibri"/>
                <a:cs typeface="Calibri"/>
                <a:sym typeface="Calibri"/>
              </a:rPr>
              <a:t>What is luminosity?</a:t>
            </a:r>
            <a:endParaRPr lang="en-GB" sz="2100" b="0" i="0" u="none" strike="noStrike" cap="none" dirty="0">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a:stretch/>
        </p:blipFill>
        <p:spPr>
          <a:xfrm>
            <a:off x="10163305" y="6123963"/>
            <a:ext cx="1653259" cy="509346"/>
          </a:xfrm>
          <a:prstGeom prst="rect">
            <a:avLst/>
          </a:prstGeom>
          <a:noFill/>
          <a:ln>
            <a:noFill/>
          </a:ln>
        </p:spPr>
      </p:pic>
      <p:pic>
        <p:nvPicPr>
          <p:cNvPr id="99" name="Google Shape;99;p2"/>
          <p:cNvPicPr preferRelativeResize="0"/>
          <p:nvPr/>
        </p:nvPicPr>
        <p:blipFill rotWithShape="1">
          <a:blip r:embed="rId4">
            <a:alphaModFix/>
          </a:blip>
          <a:srcRect t="22264"/>
          <a:stretch/>
        </p:blipFill>
        <p:spPr>
          <a:xfrm>
            <a:off x="9743888" y="6154957"/>
            <a:ext cx="419417" cy="447357"/>
          </a:xfrm>
          <a:prstGeom prst="rect">
            <a:avLst/>
          </a:prstGeom>
          <a:noFill/>
          <a:ln>
            <a:noFill/>
          </a:ln>
        </p:spPr>
      </p:pic>
      <p:sp>
        <p:nvSpPr>
          <p:cNvPr id="100" name="Google Shape;100;p2"/>
          <p:cNvSpPr txBox="1"/>
          <p:nvPr/>
        </p:nvSpPr>
        <p:spPr>
          <a:xfrm>
            <a:off x="551384" y="3501008"/>
            <a:ext cx="7272808" cy="1938952"/>
          </a:xfrm>
          <a:prstGeom prst="rect">
            <a:avLst/>
          </a:prstGeom>
          <a:noFill/>
          <a:ln>
            <a:noFill/>
          </a:ln>
        </p:spPr>
        <p:txBody>
          <a:bodyPr spcFirstLastPara="1" wrap="square" lIns="91425" tIns="45700" rIns="91425" bIns="45700" anchor="t" anchorCtr="0">
            <a:spAutoFit/>
          </a:bodyPr>
          <a:lstStyle/>
          <a:p>
            <a:pPr marL="62864" lvl="0"/>
            <a:r>
              <a:rPr lang="en-GB" sz="2000" b="1" dirty="0" smtClean="0">
                <a:latin typeface="Corbel" pitchFamily="34" charset="0"/>
              </a:rPr>
              <a:t>Luminosity</a:t>
            </a:r>
            <a:r>
              <a:rPr lang="en-GB" sz="2000" dirty="0" smtClean="0">
                <a:latin typeface="Corbel" pitchFamily="34" charset="0"/>
              </a:rPr>
              <a:t> is the total amount of electromagnetic energy emitted per unit of time by a star, galaxy, or other astronomical object. Luminosity is measured in watts. In astronomy, values for luminosity are often given in the terms of the luminosity of the Sun, solar units. Luminosity of the Sun</a:t>
            </a:r>
            <a:r>
              <a:rPr lang="lv-LV" sz="2000" dirty="0" smtClean="0">
                <a:latin typeface="Corbel" pitchFamily="34" charset="0"/>
              </a:rPr>
              <a:t> (pictured)</a:t>
            </a:r>
            <a:r>
              <a:rPr lang="en-GB" sz="2000" dirty="0" smtClean="0">
                <a:latin typeface="Corbel" pitchFamily="34" charset="0"/>
              </a:rPr>
              <a:t> is 3,8×10</a:t>
            </a:r>
            <a:r>
              <a:rPr lang="en-GB" sz="2000" baseline="30000" dirty="0" smtClean="0">
                <a:latin typeface="Corbel" pitchFamily="34" charset="0"/>
              </a:rPr>
              <a:t>26</a:t>
            </a:r>
            <a:r>
              <a:rPr lang="en-GB" sz="2000" dirty="0" smtClean="0">
                <a:latin typeface="Corbel" pitchFamily="34" charset="0"/>
              </a:rPr>
              <a:t> W.</a:t>
            </a:r>
            <a:endParaRPr lang="lv-LV" sz="2000" dirty="0" smtClean="0">
              <a:latin typeface="Corbel" pitchFamily="34" charset="0"/>
            </a:endParaRPr>
          </a:p>
          <a:p>
            <a:pPr marL="62864" lvl="0"/>
            <a:r>
              <a:rPr lang="lv-LV" sz="2000" b="1" dirty="0" smtClean="0">
                <a:solidFill>
                  <a:schemeClr val="accent1"/>
                </a:solidFill>
                <a:latin typeface="Corbel" pitchFamily="34" charset="0"/>
              </a:rPr>
              <a:t>Luminosity of Peony star is about 3 200 000 solar units!</a:t>
            </a:r>
            <a:endParaRPr lang="en-GB" b="1" dirty="0">
              <a:solidFill>
                <a:schemeClr val="accent1"/>
              </a:solidFill>
            </a:endParaRPr>
          </a:p>
        </p:txBody>
      </p:sp>
      <p:sp>
        <p:nvSpPr>
          <p:cNvPr id="102" name="Google Shape;102;p2"/>
          <p:cNvSpPr txBox="1"/>
          <p:nvPr/>
        </p:nvSpPr>
        <p:spPr>
          <a:xfrm>
            <a:off x="8184232" y="5733256"/>
            <a:ext cx="1584176" cy="261570"/>
          </a:xfrm>
          <a:prstGeom prst="rect">
            <a:avLst/>
          </a:prstGeom>
          <a:noFill/>
          <a:ln>
            <a:noFill/>
          </a:ln>
        </p:spPr>
        <p:txBody>
          <a:bodyPr spcFirstLastPara="1" wrap="square" lIns="91425" tIns="45700" rIns="91425" bIns="45700" anchor="t" anchorCtr="0">
            <a:spAutoFit/>
          </a:bodyPr>
          <a:lstStyle/>
          <a:p>
            <a:pPr lvl="0"/>
            <a:r>
              <a:rPr lang="lv-LV" sz="1100" b="0" i="0" u="none" strike="noStrike" cap="none" dirty="0" smtClean="0">
                <a:solidFill>
                  <a:schemeClr val="dk1"/>
                </a:solidFill>
                <a:latin typeface="Corbel"/>
                <a:ea typeface="Corbel"/>
                <a:cs typeface="Corbel"/>
                <a:sym typeface="Corbel"/>
              </a:rPr>
              <a:t>Public domain image</a:t>
            </a:r>
            <a:endParaRPr lang="en-GB" dirty="0"/>
          </a:p>
        </p:txBody>
      </p:sp>
      <p:pic>
        <p:nvPicPr>
          <p:cNvPr id="4098" name="Picture 2" descr="https://upload.wikimedia.org/wikipedia/commons/thumb/b/b4/The_Sun_by_the_Atmospheric_Imaging_Assembly_of_NASA%27s_Solar_Dynamics_Observatory_-_20100819.jpg/503px-The_Sun_by_the_Atmospheric_Imaging_Assembly_of_NASA%27s_Solar_Dynamics_Observatory_-_20100819.jpg"/>
          <p:cNvPicPr>
            <a:picLocks noChangeAspect="1" noChangeArrowheads="1"/>
          </p:cNvPicPr>
          <p:nvPr/>
        </p:nvPicPr>
        <p:blipFill>
          <a:blip r:embed="rId5"/>
          <a:srcRect/>
          <a:stretch>
            <a:fillRect/>
          </a:stretch>
        </p:blipFill>
        <p:spPr bwMode="auto">
          <a:xfrm>
            <a:off x="8184232" y="2420888"/>
            <a:ext cx="3380733" cy="32261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713064" y="34787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
          <p:cNvSpPr/>
          <p:nvPr/>
        </p:nvSpPr>
        <p:spPr>
          <a:xfrm>
            <a:off x="872454" y="520117"/>
            <a:ext cx="2008895" cy="2008895"/>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F3864"/>
              </a:solidFill>
              <a:latin typeface="Calibri"/>
              <a:ea typeface="Calibri"/>
              <a:cs typeface="Calibri"/>
              <a:sym typeface="Calibri"/>
            </a:endParaRPr>
          </a:p>
        </p:txBody>
      </p:sp>
      <p:sp>
        <p:nvSpPr>
          <p:cNvPr id="110" name="Google Shape;110;p3"/>
          <p:cNvSpPr txBox="1"/>
          <p:nvPr/>
        </p:nvSpPr>
        <p:spPr>
          <a:xfrm>
            <a:off x="695400" y="1267935"/>
            <a:ext cx="2448272"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100" dirty="0" smtClean="0">
                <a:solidFill>
                  <a:schemeClr val="lt1"/>
                </a:solidFill>
                <a:latin typeface="Calibri"/>
                <a:ea typeface="Calibri"/>
                <a:cs typeface="Calibri"/>
                <a:sym typeface="Calibri"/>
              </a:rPr>
              <a:t>Absolute magnitude</a:t>
            </a:r>
            <a:endParaRPr dirty="0"/>
          </a:p>
        </p:txBody>
      </p:sp>
      <p:pic>
        <p:nvPicPr>
          <p:cNvPr id="111" name="Google Shape;111;p3"/>
          <p:cNvPicPr preferRelativeResize="0"/>
          <p:nvPr/>
        </p:nvPicPr>
        <p:blipFill rotWithShape="1">
          <a:blip r:embed="rId3">
            <a:alphaModFix/>
          </a:blip>
          <a:srcRect/>
          <a:stretch/>
        </p:blipFill>
        <p:spPr>
          <a:xfrm>
            <a:off x="10163305" y="6123963"/>
            <a:ext cx="1653259" cy="509346"/>
          </a:xfrm>
          <a:prstGeom prst="rect">
            <a:avLst/>
          </a:prstGeom>
          <a:noFill/>
          <a:ln>
            <a:noFill/>
          </a:ln>
        </p:spPr>
      </p:pic>
      <p:pic>
        <p:nvPicPr>
          <p:cNvPr id="112" name="Google Shape;112;p3"/>
          <p:cNvPicPr preferRelativeResize="0"/>
          <p:nvPr/>
        </p:nvPicPr>
        <p:blipFill rotWithShape="1">
          <a:blip r:embed="rId4">
            <a:alphaModFix/>
          </a:blip>
          <a:srcRect t="22264"/>
          <a:stretch/>
        </p:blipFill>
        <p:spPr>
          <a:xfrm>
            <a:off x="9743888" y="6154957"/>
            <a:ext cx="419417" cy="447357"/>
          </a:xfrm>
          <a:prstGeom prst="rect">
            <a:avLst/>
          </a:prstGeom>
          <a:noFill/>
          <a:ln>
            <a:noFill/>
          </a:ln>
        </p:spPr>
      </p:pic>
      <p:sp>
        <p:nvSpPr>
          <p:cNvPr id="113" name="Google Shape;113;p3"/>
          <p:cNvSpPr txBox="1"/>
          <p:nvPr/>
        </p:nvSpPr>
        <p:spPr>
          <a:xfrm>
            <a:off x="839416" y="2780928"/>
            <a:ext cx="5328592" cy="3477835"/>
          </a:xfrm>
          <a:prstGeom prst="rect">
            <a:avLst/>
          </a:prstGeom>
          <a:noFill/>
          <a:ln>
            <a:noFill/>
          </a:ln>
        </p:spPr>
        <p:txBody>
          <a:bodyPr spcFirstLastPara="1" wrap="square" lIns="91425" tIns="45700" rIns="91425" bIns="45700" anchor="t" anchorCtr="0">
            <a:spAutoFit/>
          </a:bodyPr>
          <a:lstStyle/>
          <a:p>
            <a:pPr marL="62864" lvl="0"/>
            <a:r>
              <a:rPr lang="en-GB" sz="2000" dirty="0" smtClean="0">
                <a:latin typeface="Corbel" pitchFamily="34" charset="0"/>
              </a:rPr>
              <a:t>Astronomers </a:t>
            </a:r>
            <a:r>
              <a:rPr lang="lv-LV" sz="2000" dirty="0" smtClean="0">
                <a:latin typeface="Corbel" pitchFamily="34" charset="0"/>
              </a:rPr>
              <a:t>also </a:t>
            </a:r>
            <a:r>
              <a:rPr lang="en-GB" sz="2000" dirty="0" smtClean="0">
                <a:latin typeface="Corbel" pitchFamily="34" charset="0"/>
              </a:rPr>
              <a:t>use the </a:t>
            </a:r>
            <a:r>
              <a:rPr lang="en-GB" sz="2000" b="1" dirty="0" smtClean="0">
                <a:latin typeface="Corbel" pitchFamily="34" charset="0"/>
              </a:rPr>
              <a:t>absolute magnitude</a:t>
            </a:r>
            <a:r>
              <a:rPr lang="en-GB" sz="2000" dirty="0" smtClean="0">
                <a:latin typeface="Corbel" pitchFamily="34" charset="0"/>
              </a:rPr>
              <a:t> to measure the intrinsic luminosity of a celestial object. Absolute magnitude is defined as the apparent magnitude that a star or object would have if it were observed from a distance of 10 parsecs. The parsec (pc) is a unit of length used to measure the large distances to astronomical objects. One parsec is approximately equal to 31 trillion kilometres.</a:t>
            </a:r>
            <a:r>
              <a:rPr lang="lv-LV" sz="2000" dirty="0" smtClean="0">
                <a:latin typeface="Corbel" pitchFamily="34" charset="0"/>
              </a:rPr>
              <a:t> </a:t>
            </a:r>
            <a:r>
              <a:rPr lang="lv-LV" sz="2000" b="1" dirty="0" smtClean="0">
                <a:solidFill>
                  <a:schemeClr val="accent1"/>
                </a:solidFill>
                <a:latin typeface="Corbel"/>
                <a:sym typeface="Corbel"/>
              </a:rPr>
              <a:t>Absolute magnitude of the Sun is +4,8. Could you see the Sun with the naked eye at 10 pc?</a:t>
            </a:r>
            <a:endParaRPr lang="en-GB" sz="2000" b="1" dirty="0">
              <a:solidFill>
                <a:schemeClr val="accent1"/>
              </a:solidFill>
            </a:endParaRPr>
          </a:p>
        </p:txBody>
      </p:sp>
      <p:sp>
        <p:nvSpPr>
          <p:cNvPr id="115" name="Google Shape;115;p3"/>
          <p:cNvSpPr txBox="1"/>
          <p:nvPr/>
        </p:nvSpPr>
        <p:spPr>
          <a:xfrm>
            <a:off x="6672064" y="5949280"/>
            <a:ext cx="2495006"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100" dirty="0" err="1" smtClean="0">
                <a:solidFill>
                  <a:schemeClr val="dk1"/>
                </a:solidFill>
                <a:latin typeface="Corbel"/>
                <a:ea typeface="Corbel"/>
                <a:cs typeface="Corbel"/>
                <a:sym typeface="Corbel"/>
              </a:rPr>
              <a:t>Public</a:t>
            </a:r>
            <a:r>
              <a:rPr lang="lv-LV" sz="1100" dirty="0" smtClean="0">
                <a:solidFill>
                  <a:schemeClr val="dk1"/>
                </a:solidFill>
                <a:latin typeface="Corbel"/>
                <a:ea typeface="Corbel"/>
                <a:cs typeface="Corbel"/>
                <a:sym typeface="Corbel"/>
              </a:rPr>
              <a:t> </a:t>
            </a:r>
            <a:r>
              <a:rPr lang="lv-LV" sz="1100" dirty="0" err="1" smtClean="0">
                <a:solidFill>
                  <a:schemeClr val="dk1"/>
                </a:solidFill>
                <a:latin typeface="Corbel"/>
                <a:ea typeface="Corbel"/>
                <a:cs typeface="Corbel"/>
                <a:sym typeface="Corbel"/>
              </a:rPr>
              <a:t>domain</a:t>
            </a:r>
            <a:r>
              <a:rPr lang="lv-LV" sz="1100" dirty="0" smtClean="0">
                <a:solidFill>
                  <a:schemeClr val="dk1"/>
                </a:solidFill>
                <a:latin typeface="Corbel"/>
                <a:ea typeface="Corbel"/>
                <a:cs typeface="Corbel"/>
                <a:sym typeface="Corbel"/>
              </a:rPr>
              <a:t> </a:t>
            </a:r>
            <a:r>
              <a:rPr lang="lv-LV" sz="1100" dirty="0" err="1" smtClean="0">
                <a:solidFill>
                  <a:schemeClr val="dk1"/>
                </a:solidFill>
                <a:latin typeface="Corbel"/>
                <a:ea typeface="Corbel"/>
                <a:cs typeface="Corbel"/>
                <a:sym typeface="Corbel"/>
              </a:rPr>
              <a:t>image</a:t>
            </a:r>
            <a:endParaRPr lang="lv-LV" sz="1100" dirty="0" smtClean="0">
              <a:solidFill>
                <a:schemeClr val="dk1"/>
              </a:solidFill>
              <a:latin typeface="Corbel"/>
              <a:ea typeface="Corbel"/>
              <a:cs typeface="Corbel"/>
              <a:sym typeface="Corbel"/>
            </a:endParaRPr>
          </a:p>
        </p:txBody>
      </p:sp>
      <p:pic>
        <p:nvPicPr>
          <p:cNvPr id="10" name="Picture 9" descr="figura2.png"/>
          <p:cNvPicPr>
            <a:picLocks noChangeAspect="1"/>
          </p:cNvPicPr>
          <p:nvPr/>
        </p:nvPicPr>
        <p:blipFill>
          <a:blip r:embed="rId5"/>
          <a:stretch>
            <a:fillRect/>
          </a:stretch>
        </p:blipFill>
        <p:spPr>
          <a:xfrm>
            <a:off x="6456040" y="2924944"/>
            <a:ext cx="5295709" cy="30185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713064" y="34787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3"/>
          <p:cNvSpPr/>
          <p:nvPr/>
        </p:nvSpPr>
        <p:spPr>
          <a:xfrm>
            <a:off x="872454" y="520117"/>
            <a:ext cx="2008895" cy="2008895"/>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F3864"/>
              </a:solidFill>
              <a:latin typeface="Calibri"/>
              <a:ea typeface="Calibri"/>
              <a:cs typeface="Calibri"/>
              <a:sym typeface="Calibri"/>
            </a:endParaRPr>
          </a:p>
        </p:txBody>
      </p:sp>
      <p:sp>
        <p:nvSpPr>
          <p:cNvPr id="110" name="Google Shape;110;p3"/>
          <p:cNvSpPr txBox="1"/>
          <p:nvPr/>
        </p:nvSpPr>
        <p:spPr>
          <a:xfrm>
            <a:off x="695400" y="1267935"/>
            <a:ext cx="2448272" cy="4154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100" dirty="0" smtClean="0">
                <a:solidFill>
                  <a:schemeClr val="lt1"/>
                </a:solidFill>
                <a:latin typeface="Calibri"/>
                <a:ea typeface="Calibri"/>
                <a:cs typeface="Calibri"/>
                <a:sym typeface="Calibri"/>
              </a:rPr>
              <a:t>Luminosity classes</a:t>
            </a:r>
            <a:endParaRPr dirty="0"/>
          </a:p>
        </p:txBody>
      </p:sp>
      <p:pic>
        <p:nvPicPr>
          <p:cNvPr id="111" name="Google Shape;111;p3"/>
          <p:cNvPicPr preferRelativeResize="0"/>
          <p:nvPr/>
        </p:nvPicPr>
        <p:blipFill rotWithShape="1">
          <a:blip r:embed="rId3">
            <a:alphaModFix/>
          </a:blip>
          <a:srcRect/>
          <a:stretch/>
        </p:blipFill>
        <p:spPr>
          <a:xfrm>
            <a:off x="10163305" y="6123963"/>
            <a:ext cx="1653259" cy="509346"/>
          </a:xfrm>
          <a:prstGeom prst="rect">
            <a:avLst/>
          </a:prstGeom>
          <a:noFill/>
          <a:ln>
            <a:noFill/>
          </a:ln>
        </p:spPr>
      </p:pic>
      <p:pic>
        <p:nvPicPr>
          <p:cNvPr id="112" name="Google Shape;112;p3"/>
          <p:cNvPicPr preferRelativeResize="0"/>
          <p:nvPr/>
        </p:nvPicPr>
        <p:blipFill rotWithShape="1">
          <a:blip r:embed="rId4">
            <a:alphaModFix/>
          </a:blip>
          <a:srcRect t="22264"/>
          <a:stretch/>
        </p:blipFill>
        <p:spPr>
          <a:xfrm>
            <a:off x="9743888" y="6154957"/>
            <a:ext cx="419417" cy="447357"/>
          </a:xfrm>
          <a:prstGeom prst="rect">
            <a:avLst/>
          </a:prstGeom>
          <a:noFill/>
          <a:ln>
            <a:noFill/>
          </a:ln>
        </p:spPr>
      </p:pic>
      <p:sp>
        <p:nvSpPr>
          <p:cNvPr id="113" name="Google Shape;113;p3"/>
          <p:cNvSpPr txBox="1"/>
          <p:nvPr/>
        </p:nvSpPr>
        <p:spPr>
          <a:xfrm>
            <a:off x="191344" y="3356992"/>
            <a:ext cx="5400600" cy="2554505"/>
          </a:xfrm>
          <a:prstGeom prst="rect">
            <a:avLst/>
          </a:prstGeom>
          <a:noFill/>
          <a:ln>
            <a:noFill/>
          </a:ln>
        </p:spPr>
        <p:txBody>
          <a:bodyPr spcFirstLastPara="1" wrap="square" lIns="91425" tIns="45700" rIns="91425" bIns="45700" anchor="t" anchorCtr="0">
            <a:spAutoFit/>
          </a:bodyPr>
          <a:lstStyle/>
          <a:p>
            <a:pPr marL="62864"/>
            <a:r>
              <a:rPr lang="lv-LV" sz="2000" dirty="0" smtClean="0">
                <a:latin typeface="Corbel" pitchFamily="34" charset="0"/>
              </a:rPr>
              <a:t>S</a:t>
            </a:r>
            <a:r>
              <a:rPr lang="en-US" sz="2000" dirty="0" smtClean="0">
                <a:latin typeface="Corbel" pitchFamily="34" charset="0"/>
              </a:rPr>
              <a:t>tars are divided in different </a:t>
            </a:r>
            <a:r>
              <a:rPr lang="en-US" sz="2000" b="1" dirty="0" smtClean="0">
                <a:latin typeface="Corbel" pitchFamily="34" charset="0"/>
              </a:rPr>
              <a:t>luminosity classes</a:t>
            </a:r>
            <a:r>
              <a:rPr lang="en-US" sz="2000" dirty="0" smtClean="0">
                <a:latin typeface="Corbel" pitchFamily="34" charset="0"/>
              </a:rPr>
              <a:t>: </a:t>
            </a:r>
            <a:r>
              <a:rPr lang="lv-LV" sz="2000" dirty="0" smtClean="0">
                <a:latin typeface="Corbel" pitchFamily="34" charset="0"/>
              </a:rPr>
              <a:t>0</a:t>
            </a:r>
            <a:r>
              <a:rPr lang="en-US" sz="2000" dirty="0" smtClean="0">
                <a:latin typeface="Corbel" pitchFamily="34" charset="0"/>
              </a:rPr>
              <a:t> (hypergiants), I (supergiants), II (bright giants), III (giants), IV (subgiants) and V (main sequence dwarfs). Sometimes classes VI (subdwarfs) and VII (white dwarfs) are used as well. Hypergiants have the highest luminosity, white dwarfs – the lowest. </a:t>
            </a:r>
            <a:r>
              <a:rPr lang="lv-LV" sz="2000" b="1" dirty="0" smtClean="0">
                <a:solidFill>
                  <a:schemeClr val="accent1"/>
                </a:solidFill>
                <a:latin typeface="Corbel" pitchFamily="34" charset="0"/>
              </a:rPr>
              <a:t>How do you think? S</a:t>
            </a:r>
            <a:r>
              <a:rPr lang="en-US" sz="2000" b="1" dirty="0" smtClean="0">
                <a:solidFill>
                  <a:schemeClr val="accent1"/>
                </a:solidFill>
                <a:latin typeface="Corbel" pitchFamily="34" charset="0"/>
              </a:rPr>
              <a:t>how </a:t>
            </a:r>
            <a:r>
              <a:rPr lang="lv-LV" sz="2000" b="1" dirty="0" smtClean="0">
                <a:solidFill>
                  <a:schemeClr val="accent1"/>
                </a:solidFill>
                <a:latin typeface="Corbel" pitchFamily="34" charset="0"/>
              </a:rPr>
              <a:t>o</a:t>
            </a:r>
            <a:r>
              <a:rPr lang="en-US" sz="2000" b="1" dirty="0" smtClean="0">
                <a:solidFill>
                  <a:schemeClr val="accent1"/>
                </a:solidFill>
                <a:latin typeface="Corbel" pitchFamily="34" charset="0"/>
              </a:rPr>
              <a:t>n the picture which star belong to which luminosity class</a:t>
            </a:r>
            <a:r>
              <a:rPr lang="lv-LV" sz="2000" b="1" dirty="0" smtClean="0">
                <a:solidFill>
                  <a:schemeClr val="accent1"/>
                </a:solidFill>
                <a:latin typeface="Corbel" pitchFamily="34" charset="0"/>
              </a:rPr>
              <a:t>!</a:t>
            </a:r>
            <a:endParaRPr lang="en-GB" sz="2000" b="1" dirty="0">
              <a:solidFill>
                <a:schemeClr val="accent1"/>
              </a:solidFill>
            </a:endParaRPr>
          </a:p>
        </p:txBody>
      </p:sp>
      <p:sp>
        <p:nvSpPr>
          <p:cNvPr id="115" name="Google Shape;115;p3"/>
          <p:cNvSpPr txBox="1"/>
          <p:nvPr/>
        </p:nvSpPr>
        <p:spPr>
          <a:xfrm>
            <a:off x="5591944" y="6021288"/>
            <a:ext cx="2495006" cy="261570"/>
          </a:xfrm>
          <a:prstGeom prst="rect">
            <a:avLst/>
          </a:prstGeom>
          <a:noFill/>
          <a:ln>
            <a:noFill/>
          </a:ln>
        </p:spPr>
        <p:txBody>
          <a:bodyPr spcFirstLastPara="1" wrap="square" lIns="91425" tIns="45700" rIns="91425" bIns="45700" anchor="t" anchorCtr="0">
            <a:spAutoFit/>
          </a:bodyPr>
          <a:lstStyle/>
          <a:p>
            <a:pPr lvl="0"/>
            <a:r>
              <a:rPr lang="lv-LV" sz="1100" dirty="0" smtClean="0">
                <a:solidFill>
                  <a:schemeClr val="dk1"/>
                </a:solidFill>
                <a:latin typeface="Corbel"/>
                <a:ea typeface="Corbel"/>
                <a:cs typeface="Corbel"/>
                <a:sym typeface="Corbel"/>
              </a:rPr>
              <a:t>Credit: </a:t>
            </a:r>
            <a:r>
              <a:rPr lang="pl-PL" sz="1100" dirty="0" smtClean="0">
                <a:solidFill>
                  <a:schemeClr val="dk1"/>
                </a:solidFill>
                <a:latin typeface="Corbel"/>
                <a:ea typeface="Corbel"/>
                <a:cs typeface="Corbel"/>
                <a:sym typeface="Corbel"/>
              </a:rPr>
              <a:t>Karl Garnham CC BY-SA 3.0</a:t>
            </a:r>
            <a:endParaRPr lang="lv-LV" sz="1100" dirty="0" smtClean="0">
              <a:solidFill>
                <a:schemeClr val="dk1"/>
              </a:solidFill>
              <a:latin typeface="Corbel"/>
              <a:ea typeface="Corbel"/>
              <a:cs typeface="Corbel"/>
              <a:sym typeface="Corbel"/>
            </a:endParaRPr>
          </a:p>
        </p:txBody>
      </p:sp>
      <p:pic>
        <p:nvPicPr>
          <p:cNvPr id="12" name="Picture 11" descr="Star_Chart Karl Garnham CC BY-SA 3.0 mazs.jpg"/>
          <p:cNvPicPr>
            <a:picLocks noChangeAspect="1"/>
          </p:cNvPicPr>
          <p:nvPr/>
        </p:nvPicPr>
        <p:blipFill>
          <a:blip r:embed="rId5"/>
          <a:stretch>
            <a:fillRect/>
          </a:stretch>
        </p:blipFill>
        <p:spPr>
          <a:xfrm>
            <a:off x="5567012" y="232709"/>
            <a:ext cx="6624989" cy="57885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713064" y="347875"/>
            <a:ext cx="2340529" cy="2340529"/>
          </a:xfrm>
          <a:prstGeom prst="ellipse">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872454" y="520117"/>
            <a:ext cx="2008895" cy="2008895"/>
          </a:xfrm>
          <a:prstGeom prst="ellipse">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1154021"/>
            <a:ext cx="12192000" cy="632298"/>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GB" sz="1800" b="0" i="0" u="none" strike="noStrike" cap="none">
              <a:solidFill>
                <a:srgbClr val="1F3864"/>
              </a:solidFill>
              <a:latin typeface="Calibri"/>
              <a:ea typeface="Calibri"/>
              <a:cs typeface="Calibri"/>
              <a:sym typeface="Calibri"/>
            </a:endParaRPr>
          </a:p>
        </p:txBody>
      </p:sp>
      <p:sp>
        <p:nvSpPr>
          <p:cNvPr id="97" name="Google Shape;97;p2"/>
          <p:cNvSpPr txBox="1"/>
          <p:nvPr/>
        </p:nvSpPr>
        <p:spPr>
          <a:xfrm>
            <a:off x="713063" y="1267935"/>
            <a:ext cx="2358601"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2100" b="0" i="0" u="none" strike="noStrike" cap="none" dirty="0" err="1" smtClean="0">
                <a:solidFill>
                  <a:schemeClr val="lt1"/>
                </a:solidFill>
                <a:latin typeface="Calibri"/>
                <a:ea typeface="Calibri"/>
                <a:cs typeface="Calibri"/>
                <a:sym typeface="Calibri"/>
              </a:rPr>
              <a:t>Assessment</a:t>
            </a:r>
            <a:endParaRPr lang="en-GB" sz="2100" b="0" i="0" u="none" strike="noStrike" cap="none" dirty="0">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a:stretch/>
        </p:blipFill>
        <p:spPr>
          <a:xfrm>
            <a:off x="10163305" y="6123963"/>
            <a:ext cx="1653259" cy="509346"/>
          </a:xfrm>
          <a:prstGeom prst="rect">
            <a:avLst/>
          </a:prstGeom>
          <a:noFill/>
          <a:ln>
            <a:noFill/>
          </a:ln>
        </p:spPr>
      </p:pic>
      <p:pic>
        <p:nvPicPr>
          <p:cNvPr id="99" name="Google Shape;99;p2"/>
          <p:cNvPicPr preferRelativeResize="0"/>
          <p:nvPr/>
        </p:nvPicPr>
        <p:blipFill rotWithShape="1">
          <a:blip r:embed="rId4">
            <a:alphaModFix/>
          </a:blip>
          <a:srcRect t="22264"/>
          <a:stretch/>
        </p:blipFill>
        <p:spPr>
          <a:xfrm>
            <a:off x="9743888" y="6154957"/>
            <a:ext cx="419417" cy="447357"/>
          </a:xfrm>
          <a:prstGeom prst="rect">
            <a:avLst/>
          </a:prstGeom>
          <a:noFill/>
          <a:ln>
            <a:noFill/>
          </a:ln>
        </p:spPr>
      </p:pic>
      <p:sp>
        <p:nvSpPr>
          <p:cNvPr id="100" name="Google Shape;100;p2"/>
          <p:cNvSpPr txBox="1"/>
          <p:nvPr/>
        </p:nvSpPr>
        <p:spPr>
          <a:xfrm>
            <a:off x="407368" y="3141618"/>
            <a:ext cx="11161240" cy="3077725"/>
          </a:xfrm>
          <a:prstGeom prst="rect">
            <a:avLst/>
          </a:prstGeom>
          <a:noFill/>
          <a:ln>
            <a:noFill/>
          </a:ln>
        </p:spPr>
        <p:txBody>
          <a:bodyPr spcFirstLastPara="1" wrap="square" lIns="91425" tIns="45700" rIns="91425" bIns="45700" anchor="t" anchorCtr="0">
            <a:spAutoFit/>
          </a:bodyPr>
          <a:lstStyle/>
          <a:p>
            <a:pPr marL="520064" indent="-457200">
              <a:buFont typeface="Arial"/>
              <a:buAutoNum type="arabicPeriod"/>
            </a:pPr>
            <a:r>
              <a:rPr lang="en-US" sz="2000" dirty="0" smtClean="0">
                <a:solidFill>
                  <a:schemeClr val="dk1"/>
                </a:solidFill>
                <a:latin typeface="Corbel"/>
                <a:ea typeface="Corbel"/>
                <a:cs typeface="Corbel"/>
                <a:sym typeface="Corbel"/>
              </a:rPr>
              <a:t>Why </a:t>
            </a:r>
            <a:r>
              <a:rPr lang="lv-LV" sz="2000" dirty="0" smtClean="0">
                <a:solidFill>
                  <a:schemeClr val="dk1"/>
                </a:solidFill>
                <a:latin typeface="Corbel"/>
                <a:ea typeface="Corbel"/>
                <a:cs typeface="Corbel"/>
                <a:sym typeface="Corbel"/>
              </a:rPr>
              <a:t>it is not possible to </a:t>
            </a:r>
            <a:r>
              <a:rPr lang="en-US" sz="2000" dirty="0" smtClean="0">
                <a:solidFill>
                  <a:schemeClr val="dk1"/>
                </a:solidFill>
                <a:latin typeface="Corbel"/>
                <a:ea typeface="Corbel"/>
                <a:cs typeface="Corbel"/>
                <a:sym typeface="Corbel"/>
              </a:rPr>
              <a:t>determinate the luminosity of the star from </a:t>
            </a:r>
            <a:r>
              <a:rPr lang="en-US" sz="2000" dirty="0" smtClean="0">
                <a:solidFill>
                  <a:schemeClr val="dk1"/>
                </a:solidFill>
                <a:latin typeface="Corbel"/>
                <a:ea typeface="Corbel"/>
                <a:cs typeface="Corbel"/>
                <a:sym typeface="Corbel"/>
              </a:rPr>
              <a:t>it</a:t>
            </a:r>
            <a:r>
              <a:rPr lang="lv-LV" sz="2000" dirty="0" smtClean="0">
                <a:solidFill>
                  <a:schemeClr val="dk1"/>
                </a:solidFill>
                <a:latin typeface="Corbel"/>
                <a:ea typeface="Corbel"/>
                <a:cs typeface="Corbel"/>
                <a:sym typeface="Corbel"/>
              </a:rPr>
              <a:t>s</a:t>
            </a:r>
            <a:r>
              <a:rPr lang="en-US" sz="2000" dirty="0" smtClean="0">
                <a:solidFill>
                  <a:schemeClr val="dk1"/>
                </a:solidFill>
                <a:latin typeface="Corbel"/>
                <a:ea typeface="Corbel"/>
                <a:cs typeface="Corbel"/>
                <a:sym typeface="Corbel"/>
              </a:rPr>
              <a:t> </a:t>
            </a:r>
            <a:r>
              <a:rPr lang="en-US" sz="2000" dirty="0" smtClean="0">
                <a:solidFill>
                  <a:schemeClr val="dk1"/>
                </a:solidFill>
                <a:latin typeface="Corbel"/>
                <a:ea typeface="Corbel"/>
                <a:cs typeface="Corbel"/>
                <a:sym typeface="Corbel"/>
              </a:rPr>
              <a:t>apparent magnitude alone?</a:t>
            </a:r>
            <a:endParaRPr lang="lv-LV" sz="2000" dirty="0" smtClean="0">
              <a:solidFill>
                <a:schemeClr val="dk1"/>
              </a:solidFill>
              <a:latin typeface="Corbel"/>
              <a:ea typeface="Corbel"/>
              <a:cs typeface="Corbel"/>
              <a:sym typeface="Corbel"/>
            </a:endParaRPr>
          </a:p>
          <a:p>
            <a:pPr marL="520064" indent="-457200"/>
            <a:r>
              <a:rPr lang="en-US" sz="2000" b="1" dirty="0" smtClean="0">
                <a:solidFill>
                  <a:schemeClr val="accent1">
                    <a:lumMod val="75000"/>
                  </a:schemeClr>
                </a:solidFill>
                <a:latin typeface="Corbel"/>
                <a:ea typeface="Corbel"/>
                <a:cs typeface="Corbel"/>
                <a:sym typeface="Corbel"/>
              </a:rPr>
              <a:t>Because the distance is not known</a:t>
            </a:r>
            <a:endParaRPr lang="lv-LV" sz="2000" b="1" dirty="0" smtClean="0">
              <a:solidFill>
                <a:schemeClr val="accent1">
                  <a:lumMod val="75000"/>
                </a:schemeClr>
              </a:solidFill>
              <a:latin typeface="Corbel"/>
              <a:ea typeface="Corbel"/>
              <a:cs typeface="Corbel"/>
              <a:sym typeface="Corbel"/>
            </a:endParaRPr>
          </a:p>
          <a:p>
            <a:pPr marL="520064" lvl="0" indent="-457200"/>
            <a:endParaRPr lang="en-US" sz="2000" dirty="0" smtClean="0">
              <a:solidFill>
                <a:schemeClr val="dk1"/>
              </a:solidFill>
              <a:latin typeface="Corbel"/>
              <a:ea typeface="Corbel"/>
              <a:cs typeface="Corbel"/>
              <a:sym typeface="Corbel"/>
            </a:endParaRPr>
          </a:p>
          <a:p>
            <a:pPr marL="62864"/>
            <a:r>
              <a:rPr lang="en-US" sz="2000" dirty="0" smtClean="0">
                <a:solidFill>
                  <a:schemeClr val="dk1"/>
                </a:solidFill>
                <a:latin typeface="Corbel"/>
                <a:ea typeface="Corbel"/>
                <a:cs typeface="Corbel"/>
                <a:sym typeface="Corbel"/>
              </a:rPr>
              <a:t>2. Spectral designation of the Sun is G5V. To which luminosity class it belongs</a:t>
            </a:r>
            <a:r>
              <a:rPr lang="lv-LV" sz="2000" dirty="0" smtClean="0">
                <a:solidFill>
                  <a:schemeClr val="dk1"/>
                </a:solidFill>
                <a:latin typeface="Corbel"/>
                <a:ea typeface="Corbel"/>
                <a:cs typeface="Corbel"/>
                <a:sym typeface="Corbel"/>
              </a:rPr>
              <a:t>?</a:t>
            </a:r>
          </a:p>
          <a:p>
            <a:pPr marL="62864" lvl="0"/>
            <a:r>
              <a:rPr lang="en-US" sz="2000" b="1" dirty="0" smtClean="0">
                <a:solidFill>
                  <a:schemeClr val="accent1">
                    <a:lumMod val="75000"/>
                  </a:schemeClr>
                </a:solidFill>
                <a:latin typeface="Corbel"/>
                <a:ea typeface="Corbel"/>
                <a:cs typeface="Corbel"/>
                <a:sym typeface="Corbel"/>
              </a:rPr>
              <a:t>Main sequence dwarfs</a:t>
            </a:r>
            <a:endParaRPr lang="lv-LV" sz="2000" b="1" dirty="0" smtClean="0">
              <a:solidFill>
                <a:schemeClr val="accent1">
                  <a:lumMod val="75000"/>
                </a:schemeClr>
              </a:solidFill>
              <a:latin typeface="Corbel"/>
              <a:ea typeface="Corbel"/>
              <a:cs typeface="Corbel"/>
              <a:sym typeface="Corbel"/>
            </a:endParaRPr>
          </a:p>
          <a:p>
            <a:pPr marL="62864" lvl="0"/>
            <a:endParaRPr lang="en-US" sz="2000" dirty="0" smtClean="0">
              <a:solidFill>
                <a:schemeClr val="dk1"/>
              </a:solidFill>
              <a:latin typeface="Corbel"/>
              <a:ea typeface="Corbel"/>
              <a:cs typeface="Corbel"/>
              <a:sym typeface="Corbel"/>
            </a:endParaRPr>
          </a:p>
          <a:p>
            <a:pPr marL="62864"/>
            <a:r>
              <a:rPr lang="en-US" sz="2000" dirty="0" smtClean="0">
                <a:solidFill>
                  <a:schemeClr val="dk1"/>
                </a:solidFill>
                <a:latin typeface="Corbel"/>
                <a:ea typeface="Corbel"/>
                <a:cs typeface="Corbel"/>
                <a:sym typeface="Corbel"/>
              </a:rPr>
              <a:t>3. </a:t>
            </a:r>
            <a:r>
              <a:rPr lang="en-US" sz="2000" dirty="0" err="1" smtClean="0">
                <a:solidFill>
                  <a:schemeClr val="dk1"/>
                </a:solidFill>
                <a:latin typeface="Corbel"/>
                <a:ea typeface="Corbel"/>
                <a:cs typeface="Corbel"/>
                <a:sym typeface="Corbel"/>
              </a:rPr>
              <a:t>Deneb</a:t>
            </a:r>
            <a:r>
              <a:rPr lang="en-US" sz="2000" dirty="0" smtClean="0">
                <a:solidFill>
                  <a:schemeClr val="dk1"/>
                </a:solidFill>
                <a:latin typeface="Corbel"/>
                <a:ea typeface="Corbel"/>
                <a:cs typeface="Corbel"/>
                <a:sym typeface="Corbel"/>
              </a:rPr>
              <a:t> is a white supergiant of spectral class A2. What is the spectral designation of the star? Use the Roman numeral of luminosity class!</a:t>
            </a:r>
            <a:endParaRPr lang="lv-LV" sz="2000" dirty="0" smtClean="0">
              <a:solidFill>
                <a:schemeClr val="dk1"/>
              </a:solidFill>
              <a:latin typeface="Corbel"/>
              <a:ea typeface="Corbel"/>
              <a:cs typeface="Corbel"/>
              <a:sym typeface="Corbel"/>
            </a:endParaRPr>
          </a:p>
          <a:p>
            <a:pPr marL="62864" lvl="0"/>
            <a:r>
              <a:rPr lang="en-US" sz="2000" dirty="0" smtClean="0">
                <a:solidFill>
                  <a:schemeClr val="dk1"/>
                </a:solidFill>
                <a:latin typeface="Corbel"/>
                <a:ea typeface="Corbel"/>
                <a:cs typeface="Corbel"/>
                <a:sym typeface="Corbel"/>
              </a:rPr>
              <a:t> </a:t>
            </a:r>
            <a:r>
              <a:rPr lang="en-US" sz="2000" b="1" dirty="0" smtClean="0">
                <a:solidFill>
                  <a:schemeClr val="accent1">
                    <a:lumMod val="75000"/>
                  </a:schemeClr>
                </a:solidFill>
                <a:latin typeface="Corbel"/>
                <a:ea typeface="Corbel"/>
                <a:cs typeface="Corbel"/>
                <a:sym typeface="Corbel"/>
              </a:rPr>
              <a:t>A</a:t>
            </a:r>
            <a:r>
              <a:rPr lang="lv-LV" sz="2000" b="1" dirty="0" smtClean="0">
                <a:solidFill>
                  <a:schemeClr val="accent1">
                    <a:lumMod val="75000"/>
                  </a:schemeClr>
                </a:solidFill>
                <a:latin typeface="Corbel"/>
                <a:ea typeface="Corbel"/>
                <a:cs typeface="Corbel"/>
                <a:sym typeface="Corbel"/>
              </a:rPr>
              <a:t>2I</a:t>
            </a:r>
          </a:p>
          <a:p>
            <a:pPr marL="62864" lvl="0"/>
            <a:endParaRPr lang="en-GB"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 calcmode="lin" valueType="num">
                                      <p:cBhvr additive="base">
                                        <p:cTn id="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4" end="4"/>
                                            </p:txEl>
                                          </p:spTgt>
                                        </p:tgtEl>
                                        <p:attrNameLst>
                                          <p:attrName>style.visibility</p:attrName>
                                        </p:attrNameLst>
                                      </p:cBhvr>
                                      <p:to>
                                        <p:strVal val="visible"/>
                                      </p:to>
                                    </p:set>
                                    <p:anim calcmode="lin" valueType="num">
                                      <p:cBhvr additive="base">
                                        <p:cTn id="13"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
                                            <p:txEl>
                                              <p:pRg st="7" end="7"/>
                                            </p:txEl>
                                          </p:spTgt>
                                        </p:tgtEl>
                                        <p:attrNameLst>
                                          <p:attrName>style.visibility</p:attrName>
                                        </p:attrNameLst>
                                      </p:cBhvr>
                                      <p:to>
                                        <p:strVal val="visible"/>
                                      </p:to>
                                    </p:set>
                                    <p:anim calcmode="lin" valueType="num">
                                      <p:cBhvr additive="base">
                                        <p:cTn id="19"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533</Words>
  <Application>Microsoft Office PowerPoint</Application>
  <PresentationFormat>Custom</PresentationFormat>
  <Paragraphs>33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Cerys Roche</dc:creator>
  <cp:lastModifiedBy>vilks</cp:lastModifiedBy>
  <cp:revision>29</cp:revision>
  <dcterms:created xsi:type="dcterms:W3CDTF">2019-07-15T13:24:54Z</dcterms:created>
  <dcterms:modified xsi:type="dcterms:W3CDTF">2020-03-09T11:57:32Z</dcterms:modified>
</cp:coreProperties>
</file>